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Dashboards can be used to monitor ongoing studies.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a:r>
              <a:t>Add static content to the UI</a:t>
            </a:r>
          </a:p>
          <a:p>
            <a:pPr/>
            <a:r>
              <a:t>Named for, and translated into, HTML tags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r>
              <a:t>some with tags$ others without</a:t>
            </a:r>
          </a:p>
          <a:p>
            <a:pPr/>
            <a:r>
              <a:t>nesting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Shape 725"/>
          <p:cNvSpPr/>
          <p:nvPr>
            <p:ph type="sldImg"/>
          </p:nvPr>
        </p:nvSpPr>
        <p:spPr>
          <a:prstGeom prst="rect">
            <a:avLst/>
          </a:prstGeom>
        </p:spPr>
        <p:txBody>
          <a:bodyPr/>
          <a:lstStyle/>
          <a:p>
            <a:pPr/>
          </a:p>
        </p:txBody>
      </p:sp>
      <p:sp>
        <p:nvSpPr>
          <p:cNvPr id="726" name="Shape 726"/>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a:p>
        </p:txBody>
      </p:sp>
      <p:sp>
        <p:nvSpPr>
          <p:cNvPr id="745" name="Shape 745"/>
          <p:cNvSpPr/>
          <p:nvPr>
            <p:ph type="body" sz="quarter" idx="1"/>
          </p:nvPr>
        </p:nvSpPr>
        <p:spPr>
          <a:prstGeom prst="rect">
            <a:avLst/>
          </a:prstGeom>
        </p:spPr>
        <p:txBody>
          <a:bodyPr/>
          <a:lstStyle/>
          <a:p>
            <a:pPr/>
            <a:r>
              <a:t>Quoted variable name, or, if you were using another variable here, it wouldn't be in quotes</a:t>
            </a:r>
          </a:p>
          <a:p>
            <a:pPr/>
          </a:p>
          <a:p>
            <a:pPr/>
            <a:r>
              <a:t>Again, use it in the server part of the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hape 795"/>
          <p:cNvSpPr/>
          <p:nvPr>
            <p:ph type="sldImg"/>
          </p:nvPr>
        </p:nvSpPr>
        <p:spPr>
          <a:prstGeom prst="rect">
            <a:avLst/>
          </a:prstGeom>
        </p:spPr>
        <p:txBody>
          <a:bodyPr/>
          <a:lstStyle/>
          <a:p>
            <a:pPr/>
          </a:p>
        </p:txBody>
      </p:sp>
      <p:sp>
        <p:nvSpPr>
          <p:cNvPr id="796" name="Shape 796"/>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Shape 814"/>
          <p:cNvSpPr/>
          <p:nvPr>
            <p:ph type="sldImg"/>
          </p:nvPr>
        </p:nvSpPr>
        <p:spPr>
          <a:prstGeom prst="rect">
            <a:avLst/>
          </a:prstGeom>
        </p:spPr>
        <p:txBody>
          <a:bodyPr/>
          <a:lstStyle/>
          <a:p>
            <a:pPr/>
          </a:p>
        </p:txBody>
      </p:sp>
      <p:sp>
        <p:nvSpPr>
          <p:cNvPr id="815" name="Shape 815"/>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general terms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google.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5.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https://gallery.shinyapps.io/087-crandash/" TargetMode="External"/><Relationship Id="rId4"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8.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9.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 Id="rId3" Type="http://schemas.openxmlformats.org/officeDocument/2006/relationships/image" Target="../media/image5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6.png"/><Relationship Id="rId6" Type="http://schemas.openxmlformats.org/officeDocument/2006/relationships/image" Target="../media/image2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6.png"/><Relationship Id="rId5" Type="http://schemas.openxmlformats.org/officeDocument/2006/relationships/image" Target="../media/image2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5.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7.png"/><Relationship Id="rId9"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 Id="rId9"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UI Elements with Tags"/>
          <p:cNvSpPr txBox="1"/>
          <p:nvPr>
            <p:ph type="title"/>
          </p:nvPr>
        </p:nvSpPr>
        <p:spPr>
          <a:prstGeom prst="rect">
            <a:avLst/>
          </a:prstGeom>
        </p:spPr>
        <p:txBody>
          <a:bodyPr/>
          <a:lstStyle/>
          <a:p>
            <a:pPr/>
            <a:r>
              <a:t>UI Elements with Tags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9"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2"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3" name="Line"/>
          <p:cNvSpPr/>
          <p:nvPr/>
        </p:nvSpPr>
        <p:spPr>
          <a:xfrm>
            <a:off x="3392981" y="10263443"/>
            <a:ext cx="17598037"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4"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6" name="Image" descr="Image"/>
          <p:cNvPicPr>
            <a:picLocks noChangeAspect="1"/>
          </p:cNvPicPr>
          <p:nvPr/>
        </p:nvPicPr>
        <p:blipFill>
          <a:blip r:embed="rId3">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7"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ui &lt;- fluidPage(…"/>
          <p:cNvSpPr txBox="1"/>
          <p:nvPr>
            <p:ph type="body" idx="13"/>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3"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2" name="Tag Examples"/>
          <p:cNvSpPr txBox="1"/>
          <p:nvPr>
            <p:ph type="body" idx="14"/>
          </p:nvPr>
        </p:nvSpPr>
        <p:spPr>
          <a:prstGeom prst="rect">
            <a:avLst/>
          </a:prstGeom>
        </p:spPr>
        <p:txBody>
          <a:bodyPr/>
          <a:lstStyle/>
          <a:p>
            <a:pPr/>
            <a:r>
              <a:t>Tag Examples</a:t>
            </a:r>
          </a:p>
        </p:txBody>
      </p:sp>
      <p:pic>
        <p:nvPicPr>
          <p:cNvPr id="633" name="Image" descr="Image"/>
          <p:cNvPicPr>
            <a:picLocks noChangeAspect="1"/>
          </p:cNvPicPr>
          <p:nvPr/>
        </p:nvPicPr>
        <p:blipFill>
          <a:blip r:embed="rId4">
            <a:extLst/>
          </a:blip>
          <a:stretch>
            <a:fillRect/>
          </a:stretch>
        </p:blipFill>
        <p:spPr>
          <a:xfrm>
            <a:off x="12329226" y="668064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ui &lt;- fluidPage(…"/>
          <p:cNvSpPr txBox="1"/>
          <p:nvPr>
            <p:ph type="body" idx="13"/>
          </p:nvPr>
        </p:nvSpPr>
        <p:spPr>
          <a:xfrm>
            <a:off x="733198" y="877409"/>
            <a:ext cx="22049178"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40" name="Rectangle"/>
          <p:cNvSpPr/>
          <p:nvPr/>
        </p:nvSpPr>
        <p:spPr>
          <a:xfrm>
            <a:off x="9564022" y="11202961"/>
            <a:ext cx="3273144"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1"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ui &lt;- fluidPage(…"/>
          <p:cNvSpPr txBox="1"/>
          <p:nvPr>
            <p:ph type="body" idx="13"/>
          </p:nvPr>
        </p:nvSpPr>
        <p:spPr>
          <a:xfrm>
            <a:off x="733198" y="1728310"/>
            <a:ext cx="23072864" cy="102593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h3(em(textOutput("titleblock", label="Custom title:"))),</a:t>
            </a:r>
          </a:p>
          <a:p>
            <a:pPr lvl="5" algn="l">
              <a:defRPr sz="5000">
                <a:solidFill>
                  <a:srgbClr val="000000"/>
                </a:solidFill>
                <a:latin typeface="Monaco"/>
                <a:ea typeface="Monaco"/>
                <a:cs typeface="Monaco"/>
                <a:sym typeface="Monaco"/>
              </a:defRPr>
            </a:pPr>
            <a:r>
              <a:t>textInput("customtitle"),</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p>
          <a:p>
            <a:pPr algn="l">
              <a:defRPr sz="5000">
                <a:solidFill>
                  <a:srgbClr val="000000"/>
                </a:solidFill>
                <a:latin typeface="Monaco"/>
                <a:ea typeface="Monaco"/>
                <a:cs typeface="Monaco"/>
                <a:sym typeface="Monaco"/>
              </a:defRPr>
            </a:pPr>
            <a:r>
              <a:t>server &lt;- function(input, output) {</a:t>
            </a:r>
          </a:p>
          <a:p>
            <a:pPr lvl="4" algn="l">
              <a:defRPr sz="5000">
                <a:solidFill>
                  <a:srgbClr val="000000"/>
                </a:solidFill>
                <a:latin typeface="Monaco"/>
                <a:ea typeface="Monaco"/>
                <a:cs typeface="Monaco"/>
                <a:sym typeface="Monaco"/>
              </a:defRPr>
            </a:pPr>
            <a:r>
              <a:t>output$titleblock &lt;- renderText({</a:t>
            </a:r>
          </a:p>
          <a:p>
            <a:pPr lvl="4" algn="l">
              <a:defRPr sz="5000">
                <a:solidFill>
                  <a:srgbClr val="000000"/>
                </a:solidFill>
                <a:latin typeface="Monaco"/>
                <a:ea typeface="Monaco"/>
                <a:cs typeface="Monaco"/>
                <a:sym typeface="Monaco"/>
              </a:defRPr>
            </a:pPr>
            <a:r>
              <a:t>   input$customtitle</a:t>
            </a:r>
          </a:p>
          <a:p>
            <a:pPr lvl="4"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r>
              <a:t>}</a:t>
            </a:r>
          </a:p>
        </p:txBody>
      </p:sp>
      <p:sp>
        <p:nvSpPr>
          <p:cNvPr id="644" name="Line"/>
          <p:cNvSpPr/>
          <p:nvPr/>
        </p:nvSpPr>
        <p:spPr>
          <a:xfrm flipH="1">
            <a:off x="3734654" y="5009035"/>
            <a:ext cx="2025675" cy="4715777"/>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5" name="Line"/>
          <p:cNvSpPr/>
          <p:nvPr/>
        </p:nvSpPr>
        <p:spPr>
          <a:xfrm flipH="1" flipV="1">
            <a:off x="8062591" y="4129530"/>
            <a:ext cx="137252" cy="4677089"/>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4" grpId="1"/>
      <p:bldP build="whole" bldLvl="1" animBg="1" rev="0" advAuto="0" spid="645" grpId="2"/>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7" name="Image" descr="Image"/>
          <p:cNvPicPr>
            <a:picLocks noChangeAspect="1"/>
          </p:cNvPicPr>
          <p:nvPr/>
        </p:nvPicPr>
        <p:blipFill>
          <a:blip r:embed="rId2">
            <a:extLst/>
          </a:blip>
          <a:stretch>
            <a:fillRect/>
          </a:stretch>
        </p:blipFill>
        <p:spPr>
          <a:xfrm>
            <a:off x="1817654" y="123092"/>
            <a:ext cx="21375626" cy="2247232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Exercise 2E"/>
          <p:cNvSpPr txBox="1"/>
          <p:nvPr>
            <p:ph type="title"/>
          </p:nvPr>
        </p:nvSpPr>
        <p:spPr>
          <a:prstGeom prst="rect">
            <a:avLst/>
          </a:prstGeom>
        </p:spPr>
        <p:txBody>
          <a:bodyPr/>
          <a:lstStyle/>
          <a:p>
            <a:pPr/>
            <a:r>
              <a:t>Exercise 2E</a:t>
            </a:r>
          </a:p>
        </p:txBody>
      </p:sp>
      <p:pic>
        <p:nvPicPr>
          <p:cNvPr id="650"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51"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2"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3" name="Line"/>
          <p:cNvSpPr/>
          <p:nvPr/>
        </p:nvSpPr>
        <p:spPr>
          <a:xfrm>
            <a:off x="6253673" y="10482899"/>
            <a:ext cx="12558311" cy="14924"/>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Exercise 2E"/>
          <p:cNvSpPr txBox="1"/>
          <p:nvPr>
            <p:ph type="title"/>
          </p:nvPr>
        </p:nvSpPr>
        <p:spPr>
          <a:prstGeom prst="rect">
            <a:avLst/>
          </a:prstGeom>
        </p:spPr>
        <p:txBody>
          <a:bodyPr/>
          <a:lstStyle/>
          <a:p>
            <a:pPr/>
            <a:r>
              <a:t>Exercise 2E</a:t>
            </a:r>
          </a:p>
        </p:txBody>
      </p:sp>
      <p:sp>
        <p:nvSpPr>
          <p:cNvPr id="656" name="Work from exercises/exercise2/app.R or answer2c.R…"/>
          <p:cNvSpPr txBox="1"/>
          <p:nvPr>
            <p:ph type="body" idx="1"/>
          </p:nvPr>
        </p:nvSpPr>
        <p:spPr>
          <a:prstGeom prst="rect">
            <a:avLst/>
          </a:prstGeom>
        </p:spPr>
        <p:txBody>
          <a:bodyPr anchor="t"/>
          <a:lstStyle/>
          <a:p>
            <a:pPr algn="l" defTabSz="693419">
              <a:defRPr sz="6048"/>
            </a:pPr>
            <a:r>
              <a:t>Work from 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Using </a:t>
            </a:r>
            <a:r>
              <a:rPr>
                <a:latin typeface="Monaco"/>
                <a:ea typeface="Monaco"/>
                <a:cs typeface="Monaco"/>
                <a:sym typeface="Monaco"/>
              </a:rPr>
              <a:t>tags$caption</a:t>
            </a:r>
            <a:r>
              <a:t> and an </a:t>
            </a:r>
            <a:r>
              <a:rPr>
                <a:latin typeface="Monaco"/>
                <a:ea typeface="Monaco"/>
                <a:cs typeface="Monaco"/>
                <a:sym typeface="Monaco"/>
              </a:rPr>
              <a:t>a</a:t>
            </a:r>
            <a:r>
              <a:t> tag for a link, add the source of the data under the plot inside the </a:t>
            </a:r>
            <a:r>
              <a:rPr>
                <a:latin typeface="Monaco"/>
                <a:ea typeface="Monaco"/>
                <a:cs typeface="Monaco"/>
                <a:sym typeface="Monaco"/>
              </a:rPr>
              <a:t>mainPanel</a:t>
            </a:r>
            <a:r>
              <a:t>: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p:txBody>
      </p:sp>
      <p:pic>
        <p:nvPicPr>
          <p:cNvPr id="65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57"/>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Layouts with Multiple Views"/>
          <p:cNvSpPr txBox="1"/>
          <p:nvPr>
            <p:ph type="title"/>
          </p:nvPr>
        </p:nvSpPr>
        <p:spPr>
          <a:prstGeom prst="rect">
            <a:avLst/>
          </a:prstGeom>
        </p:spPr>
        <p:txBody>
          <a:bodyPr/>
          <a:lstStyle/>
          <a:p>
            <a:pPr/>
            <a:r>
              <a:t>Layouts with Multiple Views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64"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65"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mainPanel(…"/>
          <p:cNvSpPr txBox="1"/>
          <p:nvPr>
            <p:ph type="body" idx="13"/>
          </p:nvPr>
        </p:nvSpPr>
        <p:spPr>
          <a:xfrm>
            <a:off x="1167411" y="3441699"/>
            <a:ext cx="22676855" cy="6832601"/>
          </a:xfrm>
          <a:prstGeom prst="rect">
            <a:avLst/>
          </a:prstGeom>
          <a:extLst>
            <a:ext uri="{C572A759-6A51-4108-AA02-DFA0A04FC94B}">
              <ma14:wrappingTextBoxFlag xmlns:ma14="http://schemas.microsoft.com/office/mac/drawingml/2011/main" val="1"/>
            </a:ext>
          </a:extLst>
        </p:spPr>
        <p:txBody>
          <a:bodyPr/>
          <a:lstStyle/>
          <a:p>
            <a:pPr algn="l" defTabSz="457200">
              <a:lnSpc>
                <a:spcPts val="6600"/>
              </a:lnSpc>
              <a:defRPr sz="4400">
                <a:solidFill>
                  <a:srgbClr val="000000"/>
                </a:solidFill>
                <a:latin typeface="Courier"/>
                <a:ea typeface="Courier"/>
                <a:cs typeface="Courier"/>
                <a:sym typeface="Courier"/>
              </a:defRPr>
            </a:pPr>
            <a:r>
              <a:t>mainPanel(</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   tabsetPanel(type = "tabs",</a:t>
            </a:r>
          </a:p>
          <a:p>
            <a:pPr algn="l" defTabSz="457200">
              <a:lnSpc>
                <a:spcPts val="6600"/>
              </a:lnSpc>
              <a:defRPr sz="4400">
                <a:solidFill>
                  <a:srgbClr val="000000"/>
                </a:solidFill>
                <a:latin typeface="Courier"/>
                <a:ea typeface="Courier"/>
                <a:cs typeface="Courier"/>
                <a:sym typeface="Courier"/>
              </a:defRPr>
            </a:pPr>
            <a:r>
              <a:t>               tabPanel("Plot", plotOutput("plot")),</a:t>
            </a:r>
          </a:p>
          <a:p>
            <a:pPr algn="l" defTabSz="457200">
              <a:lnSpc>
                <a:spcPts val="6600"/>
              </a:lnSpc>
              <a:defRPr sz="4400">
                <a:solidFill>
                  <a:srgbClr val="000000"/>
                </a:solidFill>
                <a:latin typeface="Courier"/>
                <a:ea typeface="Courier"/>
                <a:cs typeface="Courier"/>
                <a:sym typeface="Courier"/>
              </a:defRPr>
            </a:pPr>
            <a:r>
              <a:t>               tabPanel("Summary", verbatimTextOutput("summary")),</a:t>
            </a:r>
          </a:p>
          <a:p>
            <a:pPr algn="l" defTabSz="457200">
              <a:lnSpc>
                <a:spcPts val="6600"/>
              </a:lnSpc>
              <a:defRPr sz="4400">
                <a:solidFill>
                  <a:srgbClr val="000000"/>
                </a:solidFill>
                <a:latin typeface="Courier"/>
                <a:ea typeface="Courier"/>
                <a:cs typeface="Courier"/>
                <a:sym typeface="Courier"/>
              </a:defRPr>
            </a:pPr>
            <a:r>
              <a:t>               tabPanel("Table", tableOutput("table"))</a:t>
            </a:r>
          </a:p>
          <a:p>
            <a:pPr algn="l" defTabSz="457200">
              <a:lnSpc>
                <a:spcPts val="6600"/>
              </a:lnSpc>
              <a:defRPr sz="4400">
                <a:solidFill>
                  <a:srgbClr val="000000"/>
                </a:solidFill>
                <a:latin typeface="Courier"/>
                <a:ea typeface="Courier"/>
                <a:cs typeface="Courier"/>
                <a:sym typeface="Courier"/>
              </a:defRPr>
            </a:pPr>
            <a:r>
              <a:t>   )</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70"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1"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74"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75"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8"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Exercise 2F"/>
          <p:cNvSpPr txBox="1"/>
          <p:nvPr>
            <p:ph type="title"/>
          </p:nvPr>
        </p:nvSpPr>
        <p:spPr>
          <a:prstGeom prst="rect">
            <a:avLst/>
          </a:prstGeom>
        </p:spPr>
        <p:txBody>
          <a:bodyPr/>
          <a:lstStyle/>
          <a:p>
            <a:pPr/>
            <a:r>
              <a:t>Exercise 2F</a:t>
            </a:r>
          </a:p>
        </p:txBody>
      </p:sp>
      <p:pic>
        <p:nvPicPr>
          <p:cNvPr id="681" name="tabs.png" descr="tabs.png"/>
          <p:cNvPicPr>
            <a:picLocks noChangeAspect="1"/>
          </p:cNvPicPr>
          <p:nvPr/>
        </p:nvPicPr>
        <p:blipFill>
          <a:blip r:embed="rId2">
            <a:extLst/>
          </a:blip>
          <a:stretch>
            <a:fillRect/>
          </a:stretch>
        </p:blipFill>
        <p:spPr>
          <a:xfrm>
            <a:off x="3025883" y="2206342"/>
            <a:ext cx="18332234" cy="1214146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Exercise 2F"/>
          <p:cNvSpPr txBox="1"/>
          <p:nvPr>
            <p:ph type="title"/>
          </p:nvPr>
        </p:nvSpPr>
        <p:spPr>
          <a:prstGeom prst="rect">
            <a:avLst/>
          </a:prstGeom>
        </p:spPr>
        <p:txBody>
          <a:bodyPr/>
          <a:lstStyle/>
          <a:p>
            <a:pPr/>
            <a:r>
              <a:t>Exercise 2F</a:t>
            </a:r>
          </a:p>
        </p:txBody>
      </p:sp>
      <p:sp>
        <p:nvSpPr>
          <p:cNvPr id="684"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8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6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shboards"/>
          <p:cNvSpPr txBox="1"/>
          <p:nvPr>
            <p:ph type="title"/>
          </p:nvPr>
        </p:nvSpPr>
        <p:spPr>
          <a:prstGeom prst="rect">
            <a:avLst/>
          </a:prstGeom>
        </p:spPr>
        <p:txBody>
          <a:bodyPr/>
          <a:lstStyle>
            <a:lvl1pPr defTabSz="742950">
              <a:defRPr sz="12600"/>
            </a:lvl1pPr>
          </a:lstStyle>
          <a:p>
            <a:pPr/>
            <a:r>
              <a:t>Dashboards</a:t>
            </a:r>
          </a:p>
        </p:txBody>
      </p:sp>
      <p:sp>
        <p:nvSpPr>
          <p:cNvPr id="158" name="https://gallery.shinyapps.io/087-crandash/"/>
          <p:cNvSpPr txBox="1"/>
          <p:nvPr/>
        </p:nvSpPr>
        <p:spPr>
          <a:xfrm>
            <a:off x="406339" y="12852851"/>
            <a:ext cx="647603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https://gallery.shinyapps.io/087-crandash/</a:t>
            </a:r>
          </a:p>
        </p:txBody>
      </p:sp>
      <p:pic>
        <p:nvPicPr>
          <p:cNvPr id="159" name="Image" descr="Image"/>
          <p:cNvPicPr>
            <a:picLocks noChangeAspect="1"/>
          </p:cNvPicPr>
          <p:nvPr/>
        </p:nvPicPr>
        <p:blipFill>
          <a:blip r:embed="rId4">
            <a:extLst/>
          </a:blip>
          <a:stretch>
            <a:fillRect/>
          </a:stretch>
        </p:blipFill>
        <p:spPr>
          <a:xfrm>
            <a:off x="2557954" y="2980021"/>
            <a:ext cx="19268092" cy="953441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mainPanel(…"/>
          <p:cNvSpPr txBox="1"/>
          <p:nvPr>
            <p:ph type="body" idx="13"/>
          </p:nvPr>
        </p:nvSpPr>
        <p:spPr>
          <a:xfrm>
            <a:off x="1167411" y="3458678"/>
            <a:ext cx="22049177" cy="6798644"/>
          </a:xfrm>
          <a:prstGeom prst="rect">
            <a:avLst/>
          </a:prstGeom>
          <a:extLst>
            <a:ext uri="{C572A759-6A51-4108-AA02-DFA0A04FC94B}">
              <ma14:wrappingTextBoxFlag xmlns:ma14="http://schemas.microsoft.com/office/mac/drawingml/2011/main" val="1"/>
            </a:ext>
          </a:extLst>
        </p:spPr>
        <p:txBody>
          <a:bodyPr/>
          <a:lstStyle/>
          <a:p>
            <a:pPr algn="l">
              <a:defRPr sz="4400">
                <a:solidFill>
                  <a:srgbClr val="000000"/>
                </a:solidFill>
                <a:latin typeface="Monaco"/>
                <a:ea typeface="Monaco"/>
                <a:cs typeface="Monaco"/>
                <a:sym typeface="Monaco"/>
              </a:defRPr>
            </a:pPr>
            <a:r>
              <a:t>mainPanel(</a:t>
            </a:r>
          </a:p>
          <a:p>
            <a:pPr algn="l">
              <a:defRPr sz="4400">
                <a:solidFill>
                  <a:srgbClr val="000000"/>
                </a:solidFill>
                <a:latin typeface="Monaco"/>
                <a:ea typeface="Monaco"/>
                <a:cs typeface="Monaco"/>
                <a:sym typeface="Monaco"/>
              </a:defRPr>
            </a:pPr>
            <a:r>
              <a:t>      </a:t>
            </a:r>
            <a:r>
              <a:t>tabsetPanel(</a:t>
            </a:r>
          </a:p>
          <a:p>
            <a:pPr algn="l">
              <a:defRPr sz="4400">
                <a:solidFill>
                  <a:srgbClr val="000000"/>
                </a:solidFill>
                <a:latin typeface="Monaco"/>
                <a:ea typeface="Monaco"/>
                <a:cs typeface="Monaco"/>
                <a:sym typeface="Monaco"/>
              </a:defRPr>
            </a:pPr>
            <a:r>
              <a:t>        tabPanel("All", plotOutput("plot1")),</a:t>
            </a:r>
          </a:p>
          <a:p>
            <a:pPr algn="l">
              <a:defRPr sz="4400">
                <a:solidFill>
                  <a:srgbClr val="000000"/>
                </a:solidFill>
                <a:latin typeface="Monaco"/>
                <a:ea typeface="Monaco"/>
                <a:cs typeface="Monaco"/>
                <a:sym typeface="Monaco"/>
              </a:defRPr>
            </a:pPr>
            <a:r>
              <a:t>        tabPanel("By Region", plotOutput("regionplot"))</a:t>
            </a:r>
          </a:p>
          <a:p>
            <a:pPr algn="l">
              <a:defRPr sz="4400">
                <a:solidFill>
                  <a:srgbClr val="000000"/>
                </a:solidFill>
                <a:latin typeface="Monaco"/>
                <a:ea typeface="Monaco"/>
                <a:cs typeface="Monaco"/>
                <a:sym typeface="Monaco"/>
              </a:defRPr>
            </a:pPr>
            <a:r>
              <a:t>      )</a:t>
            </a:r>
            <a:r>
              <a:t>,</a:t>
            </a:r>
          </a:p>
          <a:p>
            <a:pPr algn="l">
              <a:defRPr sz="4400">
                <a:solidFill>
                  <a:srgbClr val="000000"/>
                </a:solidFill>
                <a:latin typeface="Monaco"/>
                <a:ea typeface="Monaco"/>
                <a:cs typeface="Monaco"/>
                <a:sym typeface="Monaco"/>
              </a:defRPr>
            </a:pPr>
            <a:r>
              <a:t>      tags$caption("Data Source: ", </a:t>
            </a:r>
          </a:p>
          <a:p>
            <a:pPr algn="l">
              <a:defRPr sz="4400">
                <a:solidFill>
                  <a:srgbClr val="000000"/>
                </a:solidFill>
                <a:latin typeface="Monaco"/>
                <a:ea typeface="Monaco"/>
                <a:cs typeface="Monaco"/>
                <a:sym typeface="Monaco"/>
              </a:defRPr>
            </a:pPr>
            <a:r>
              <a:t>            a("African Development Bank Statistical Data Portal",</a:t>
            </a:r>
          </a:p>
          <a:p>
            <a:pPr algn="l">
              <a:defRPr sz="4400">
                <a:solidFill>
                  <a:srgbClr val="000000"/>
                </a:solidFill>
                <a:latin typeface="Monaco"/>
                <a:ea typeface="Monaco"/>
                <a:cs typeface="Monaco"/>
                <a:sym typeface="Monaco"/>
              </a:defRPr>
            </a:pPr>
            <a:r>
              <a:t>              href="http://dataportal.opendataforafrica.org"))</a:t>
            </a:r>
          </a:p>
          <a:p>
            <a:pPr algn="l">
              <a:defRPr sz="4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iny Themes"/>
          <p:cNvSpPr txBox="1"/>
          <p:nvPr>
            <p:ph type="title"/>
          </p:nvPr>
        </p:nvSpPr>
        <p:spPr>
          <a:prstGeom prst="rect">
            <a:avLst/>
          </a:prstGeom>
        </p:spPr>
        <p:txBody>
          <a:bodyPr/>
          <a:lstStyle/>
          <a:p>
            <a:pPr/>
            <a:r>
              <a:t>Shiny Themes</a:t>
            </a:r>
          </a:p>
        </p:txBody>
      </p:sp>
      <p:sp>
        <p:nvSpPr>
          <p:cNvPr id="692"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693"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Exercise 2G"/>
          <p:cNvSpPr txBox="1"/>
          <p:nvPr>
            <p:ph type="title"/>
          </p:nvPr>
        </p:nvSpPr>
        <p:spPr>
          <a:prstGeom prst="rect">
            <a:avLst/>
          </a:prstGeom>
        </p:spPr>
        <p:txBody>
          <a:bodyPr/>
          <a:lstStyle/>
          <a:p>
            <a:pPr/>
            <a:r>
              <a:t>Exercise 2G</a:t>
            </a:r>
          </a:p>
        </p:txBody>
      </p:sp>
      <p:sp>
        <p:nvSpPr>
          <p:cNvPr id="696"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69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97"/>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9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700"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703"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704"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Demo"/>
          <p:cNvSpPr txBox="1"/>
          <p:nvPr>
            <p:ph type="title"/>
          </p:nvPr>
        </p:nvSpPr>
        <p:spPr>
          <a:prstGeom prst="rect">
            <a:avLst/>
          </a:prstGeom>
        </p:spPr>
        <p:txBody>
          <a:bodyPr/>
          <a:lstStyle/>
          <a:p>
            <a:pPr/>
            <a:r>
              <a:t>Demo</a:t>
            </a:r>
          </a:p>
        </p:txBody>
      </p:sp>
      <p:sp>
        <p:nvSpPr>
          <p:cNvPr id="707"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10"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11"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2"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13"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3" grpId="3"/>
      <p:bldP build="whole" bldLvl="1" animBg="1" rev="0" advAuto="0" spid="711" grpId="1"/>
      <p:bldP build="whole" bldLvl="1" animBg="1" rev="0" advAuto="0" spid="712" grpId="2"/>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6" name="Click Helper Function"/>
          <p:cNvSpPr txBox="1"/>
          <p:nvPr>
            <p:ph type="body" idx="14"/>
          </p:nvPr>
        </p:nvSpPr>
        <p:spPr>
          <a:prstGeom prst="rect">
            <a:avLst/>
          </a:prstGeom>
        </p:spPr>
        <p:txBody>
          <a:bodyPr/>
          <a:lstStyle/>
          <a:p>
            <a:pPr/>
            <a:r>
              <a:t>Click Helper Function</a:t>
            </a:r>
          </a:p>
        </p:txBody>
      </p:sp>
      <p:sp>
        <p:nvSpPr>
          <p:cNvPr id="717"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8"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8" grpId="2"/>
      <p:bldP build="whole" bldLvl="1" animBg="1" rev="0" advAuto="0" spid="717" grpId="1"/>
    </p:bld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a:t>
            </a:r>
            <a:r>
              <a:t>x_variable_name</a:t>
            </a:r>
            <a:r>
              <a:t>"</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23" name="Click Helper Function"/>
          <p:cNvSpPr txBox="1"/>
          <p:nvPr>
            <p:ph type="body" idx="14"/>
          </p:nvPr>
        </p:nvSpPr>
        <p:spPr>
          <a:prstGeom prst="rect">
            <a:avLst/>
          </a:prstGeom>
        </p:spPr>
        <p:txBody>
          <a:bodyPr/>
          <a:lstStyle/>
          <a:p>
            <a:pPr/>
            <a:r>
              <a:t>Click Helper Function</a:t>
            </a:r>
          </a:p>
        </p:txBody>
      </p:sp>
      <p:sp>
        <p:nvSpPr>
          <p:cNvPr id="724" name="dataframe_name[,&quot;x_variable_name&quot;]…"/>
          <p:cNvSpPr txBox="1"/>
          <p:nvPr/>
        </p:nvSpPr>
        <p:spPr>
          <a:xfrm>
            <a:off x="1167411" y="7946876"/>
            <a:ext cx="22049177" cy="490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r>
              <a:t>dataframe_name</a:t>
            </a:r>
            <a:r>
              <a:t>[,</a:t>
            </a:r>
            <a:r>
              <a:t>"x_variable_name"</a:t>
            </a:r>
            <a:r>
              <a:t>]</a:t>
            </a:r>
          </a:p>
          <a:p>
            <a:pPr algn="l" defTabSz="457200">
              <a:lnSpc>
                <a:spcPts val="10000"/>
              </a:lnSpc>
              <a:defRPr b="0" sz="7200">
                <a:solidFill>
                  <a:srgbClr val="000000"/>
                </a:solidFill>
                <a:latin typeface="Monaco"/>
                <a:ea typeface="Monaco"/>
                <a:cs typeface="Monaco"/>
                <a:sym typeface="Monaco"/>
              </a:defRPr>
            </a:pPr>
            <a:r>
              <a:t>example: mtcars[,"wt"]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29" name="Click Helper Function"/>
          <p:cNvSpPr txBox="1"/>
          <p:nvPr>
            <p:ph type="body" idx="14"/>
          </p:nvPr>
        </p:nvSpPr>
        <p:spPr>
          <a:prstGeom prst="rect">
            <a:avLst/>
          </a:prstGeom>
        </p:spPr>
        <p:txBody>
          <a:bodyPr/>
          <a:lstStyle/>
          <a:p>
            <a:pPr/>
            <a:r>
              <a:t>Click Helper Function</a:t>
            </a:r>
          </a:p>
        </p:txBody>
      </p:sp>
      <p:sp>
        <p:nvSpPr>
          <p:cNvPr id="730" name="dataframe_name[,input$selectedvar]"/>
          <p:cNvSpPr txBox="1"/>
          <p:nvPr/>
        </p:nvSpPr>
        <p:spPr>
          <a:xfrm>
            <a:off x="1167411" y="10936261"/>
            <a:ext cx="22049177" cy="1244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r>
              <a:t>dataframe_name[,</a:t>
            </a:r>
            <a:r>
              <a:rPr>
                <a:solidFill>
                  <a:schemeClr val="accent6"/>
                </a:solidFill>
              </a:rPr>
              <a:t>input$selectedvar</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3"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64"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65"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35"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36"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37"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38"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 grpId="3"/>
      <p:bldP build="whole" bldLvl="1" animBg="1" rev="0" advAuto="0" spid="737" grpId="2"/>
      <p:bldP build="whole" bldLvl="1" animBg="1" rev="0" advAuto="0" spid="736" grpId="1"/>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41" name="Brush Helper Function"/>
          <p:cNvSpPr txBox="1"/>
          <p:nvPr>
            <p:ph type="body" idx="14"/>
          </p:nvPr>
        </p:nvSpPr>
        <p:spPr>
          <a:prstGeom prst="rect">
            <a:avLst/>
          </a:prstGeom>
        </p:spPr>
        <p:txBody>
          <a:bodyPr/>
          <a:lstStyle/>
          <a:p>
            <a:pPr/>
            <a:r>
              <a:t>Brush Helper Function</a:t>
            </a:r>
          </a:p>
        </p:txBody>
      </p:sp>
      <p:sp>
        <p:nvSpPr>
          <p:cNvPr id="742"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43"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2" grpId="1"/>
      <p:bldP build="whole" bldLvl="1" animBg="1" rev="0" advAuto="0" spid="743" grpId="2"/>
    </p:bld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Exercise 2C"/>
          <p:cNvSpPr txBox="1"/>
          <p:nvPr>
            <p:ph type="title"/>
          </p:nvPr>
        </p:nvSpPr>
        <p:spPr>
          <a:prstGeom prst="rect">
            <a:avLst/>
          </a:prstGeom>
        </p:spPr>
        <p:txBody>
          <a:bodyPr/>
          <a:lstStyle/>
          <a:p>
            <a:pPr/>
            <a:r>
              <a:t>Exercise 2C</a:t>
            </a:r>
          </a:p>
        </p:txBody>
      </p:sp>
      <p:sp>
        <p:nvSpPr>
          <p:cNvPr id="750" name="exercises/exercise2/app.R or answer2b.R…"/>
          <p:cNvSpPr txBox="1"/>
          <p:nvPr>
            <p:ph type="body" idx="1"/>
          </p:nvPr>
        </p:nvSpPr>
        <p:spPr>
          <a:prstGeom prst="rect">
            <a:avLst/>
          </a:prstGeom>
        </p:spPr>
        <p:txBody>
          <a:bodyPr anchor="t"/>
          <a:lstStyle/>
          <a:p>
            <a:pPr algn="l" defTabSz="569594">
              <a:defRPr sz="5865"/>
            </a:pPr>
            <a:r>
              <a:t>exercises/exercise2/app.R </a:t>
            </a:r>
            <a:r>
              <a:rPr i="1">
                <a:latin typeface="+mj-lt"/>
                <a:ea typeface="+mj-ea"/>
                <a:cs typeface="+mj-cs"/>
                <a:sym typeface="Open Sans Condensed Light"/>
              </a:rPr>
              <a:t>or</a:t>
            </a:r>
            <a:r>
              <a:t> answer2b.R</a:t>
            </a:r>
          </a:p>
          <a:p>
            <a:pPr algn="l" defTabSz="569594">
              <a:defRPr sz="5865"/>
            </a:pPr>
          </a:p>
          <a:p>
            <a:pPr marL="657225" indent="-657225" algn="l" defTabSz="569594">
              <a:spcBef>
                <a:spcPts val="2600"/>
              </a:spcBef>
              <a:buSzPct val="125000"/>
              <a:buChar char="•"/>
              <a:defRPr sz="586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57225" indent="-657225" algn="l" defTabSz="569594">
              <a:spcBef>
                <a:spcPts val="1000"/>
              </a:spcBef>
              <a:buSzPct val="125000"/>
              <a:buChar char="•"/>
              <a:defRPr sz="586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africadata</a:t>
            </a:r>
            <a:r>
              <a:t> directly</a:t>
            </a:r>
          </a:p>
          <a:p>
            <a:pPr algn="l" defTabSz="569594">
              <a:defRPr sz="5865"/>
            </a:pPr>
          </a:p>
        </p:txBody>
      </p:sp>
      <p:pic>
        <p:nvPicPr>
          <p:cNvPr id="751"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7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1"/>
                </p:tgtEl>
              </p:cMediaNode>
            </p:vide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mainPanel(…"/>
          <p:cNvSpPr txBox="1"/>
          <p:nvPr>
            <p:ph type="body" idx="13"/>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brushedPoints(africadata,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5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58"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61"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http://shinyapps.io"/>
          <p:cNvSpPr txBox="1"/>
          <p:nvPr>
            <p:ph type="title"/>
          </p:nvPr>
        </p:nvSpPr>
        <p:spPr>
          <a:prstGeom prst="rect">
            <a:avLst/>
          </a:prstGeom>
        </p:spPr>
        <p:txBody>
          <a:bodyPr/>
          <a:lstStyle/>
          <a:p>
            <a:pPr/>
            <a:r>
              <a:t>http://shinyapps.io</a:t>
            </a:r>
          </a:p>
        </p:txBody>
      </p:sp>
      <p:sp>
        <p:nvSpPr>
          <p:cNvPr id="764"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6"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67"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8"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9"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70"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73"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74"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75"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ools for Your Colleagues or Practitioners"/>
          <p:cNvSpPr txBox="1"/>
          <p:nvPr>
            <p:ph type="title"/>
          </p:nvPr>
        </p:nvSpPr>
        <p:spPr>
          <a:prstGeom prst="rect">
            <a:avLst/>
          </a:prstGeom>
        </p:spPr>
        <p:txBody>
          <a:bodyPr/>
          <a:lstStyle>
            <a:lvl1pPr defTabSz="742950">
              <a:defRPr sz="12600"/>
            </a:lvl1pPr>
          </a:lstStyle>
          <a:p>
            <a:pPr/>
            <a:r>
              <a:t>Tools for Your Colleagues or Practitioners</a:t>
            </a:r>
          </a:p>
        </p:txBody>
      </p:sp>
      <p:sp>
        <p:nvSpPr>
          <p:cNvPr id="168"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9"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How Do I Get Started?"/>
          <p:cNvSpPr txBox="1"/>
          <p:nvPr>
            <p:ph type="title"/>
          </p:nvPr>
        </p:nvSpPr>
        <p:spPr>
          <a:prstGeom prst="rect">
            <a:avLst/>
          </a:prstGeom>
        </p:spPr>
        <p:txBody>
          <a:bodyPr/>
          <a:lstStyle/>
          <a:p>
            <a:pPr/>
            <a:r>
              <a:t>How Do I Get Started?</a:t>
            </a:r>
          </a:p>
        </p:txBody>
      </p:sp>
      <p:sp>
        <p:nvSpPr>
          <p:cNvPr id="778" name="Use the Shiny website:…"/>
          <p:cNvSpPr txBox="1"/>
          <p:nvPr>
            <p:ph type="body" idx="1"/>
          </p:nvPr>
        </p:nvSpPr>
        <p:spPr>
          <a:xfrm>
            <a:off x="1778000" y="3101978"/>
            <a:ext cx="20828000" cy="9544044"/>
          </a:xfrm>
          <a:prstGeom prst="rect">
            <a:avLst/>
          </a:prstGeom>
        </p:spPr>
        <p:txBody>
          <a:bodyPr/>
          <a:lstStyle/>
          <a:p>
            <a:pPr>
              <a:defRPr>
                <a:latin typeface="Roboto Slab Bold"/>
                <a:ea typeface="Roboto Slab Bold"/>
                <a:cs typeface="Roboto Slab Bold"/>
                <a:sym typeface="Roboto Slab Bold"/>
              </a:defRPr>
            </a:pPr>
            <a:r>
              <a:t>Use the Shiny website:</a:t>
            </a:r>
          </a:p>
          <a:p>
            <a:pPr>
              <a:defRPr>
                <a:latin typeface="Roboto Slab Light"/>
                <a:ea typeface="Roboto Slab Light"/>
                <a:cs typeface="Roboto Slab Light"/>
                <a:sym typeface="Roboto Slab Light"/>
              </a:defRPr>
            </a:pPr>
            <a:r>
              <a:t>Lots of well-written documentation and articles</a:t>
            </a:r>
          </a:p>
          <a:p>
            <a:pPr/>
          </a:p>
          <a:p>
            <a:pPr>
              <a:defRPr>
                <a:latin typeface="Roboto Slab Bold"/>
                <a:ea typeface="Roboto Slab Bold"/>
                <a:cs typeface="Roboto Slab Bold"/>
                <a:sym typeface="Roboto Slab Bold"/>
              </a:defRPr>
            </a:pPr>
            <a:r>
              <a:t>Explore the gallery:</a:t>
            </a:r>
          </a:p>
          <a:p>
            <a:pPr>
              <a:defRPr>
                <a:latin typeface="Roboto Slab Light"/>
                <a:ea typeface="Roboto Slab Light"/>
                <a:cs typeface="Roboto Slab Light"/>
                <a:sym typeface="Roboto Slab Light"/>
              </a:defRPr>
            </a:pPr>
            <a:r>
              <a:t>Find an app, get the code, and modify it</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81" name="That's It"/>
          <p:cNvSpPr txBox="1"/>
          <p:nvPr>
            <p:ph type="title"/>
          </p:nvPr>
        </p:nvSpPr>
        <p:spPr>
          <a:xfrm>
            <a:off x="1778000" y="1264557"/>
            <a:ext cx="20828000" cy="4648201"/>
          </a:xfrm>
          <a:prstGeom prst="rect">
            <a:avLst/>
          </a:prstGeom>
        </p:spPr>
        <p:txBody>
          <a:bodyPr/>
          <a:lstStyle/>
          <a:p>
            <a:pPr/>
            <a:r>
              <a:t>That's It</a:t>
            </a:r>
          </a:p>
        </p:txBody>
      </p:sp>
      <p:sp>
        <p:nvSpPr>
          <p:cNvPr id="782" name="Questions?"/>
          <p:cNvSpPr txBox="1"/>
          <p:nvPr>
            <p:ph type="body" sz="quarter" idx="1"/>
          </p:nvPr>
        </p:nvSpPr>
        <p:spPr>
          <a:xfrm>
            <a:off x="1778000" y="6039757"/>
            <a:ext cx="20828000" cy="1587501"/>
          </a:xfrm>
          <a:prstGeom prst="rect">
            <a:avLst/>
          </a:prstGeom>
        </p:spPr>
        <p:txBody>
          <a:bodyPr/>
          <a:lstStyle/>
          <a:p>
            <a:pPr/>
            <a:r>
              <a:t>Questions?</a:t>
            </a:r>
          </a:p>
        </p:txBody>
      </p:sp>
      <p:sp>
        <p:nvSpPr>
          <p:cNvPr id="783"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84"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87"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Reactivity"/>
          <p:cNvSpPr txBox="1"/>
          <p:nvPr>
            <p:ph type="title"/>
          </p:nvPr>
        </p:nvSpPr>
        <p:spPr>
          <a:prstGeom prst="rect">
            <a:avLst/>
          </a:prstGeom>
        </p:spPr>
        <p:txBody>
          <a:bodyPr/>
          <a:lstStyle/>
          <a:p>
            <a:pPr/>
            <a:r>
              <a:t>Reactivity</a:t>
            </a:r>
          </a:p>
        </p:txBody>
      </p:sp>
      <p:sp>
        <p:nvSpPr>
          <p:cNvPr id="790"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2"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93"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94"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93"/>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3" grpId="1"/>
      <p:bldP build="whole" bldLvl="1" animBg="1" rev="0" advAuto="0" spid="793" grpId="2"/>
      <p:bldP build="whole" bldLvl="1" animBg="1" rev="0" advAuto="0" spid="794" grpId="3"/>
    </p:bldLst>
  </p:timing>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99"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00"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801"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04" name="Group"/>
          <p:cNvGrpSpPr/>
          <p:nvPr/>
        </p:nvGrpSpPr>
        <p:grpSpPr>
          <a:xfrm>
            <a:off x="5596656" y="4094548"/>
            <a:ext cx="2931005" cy="4171099"/>
            <a:chOff x="0" y="0"/>
            <a:chExt cx="2931004" cy="4171098"/>
          </a:xfrm>
        </p:grpSpPr>
        <p:pic>
          <p:nvPicPr>
            <p:cNvPr id="802"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803"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05"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806"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10" name="Group"/>
          <p:cNvGrpSpPr/>
          <p:nvPr/>
        </p:nvGrpSpPr>
        <p:grpSpPr>
          <a:xfrm>
            <a:off x="15538950" y="274279"/>
            <a:ext cx="7864938" cy="4873668"/>
            <a:chOff x="0" y="0"/>
            <a:chExt cx="7864937" cy="4873666"/>
          </a:xfrm>
        </p:grpSpPr>
        <p:pic>
          <p:nvPicPr>
            <p:cNvPr id="807"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808"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809"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813" name="Group"/>
          <p:cNvGrpSpPr/>
          <p:nvPr/>
        </p:nvGrpSpPr>
        <p:grpSpPr>
          <a:xfrm>
            <a:off x="10636439" y="3744067"/>
            <a:ext cx="6087921" cy="4274205"/>
            <a:chOff x="0" y="0"/>
            <a:chExt cx="6087919" cy="4274204"/>
          </a:xfrm>
        </p:grpSpPr>
        <p:sp>
          <p:nvSpPr>
            <p:cNvPr id="811"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12"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9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0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6" grpId="4"/>
      <p:bldP build="whole" bldLvl="1" animBg="1" rev="0" advAuto="0" spid="804" grpId="6"/>
      <p:bldP build="whole" bldLvl="1" animBg="1" rev="0" advAuto="0" spid="798" grpId="1"/>
      <p:bldP build="whole" bldLvl="1" animBg="1" rev="0" advAuto="0" spid="813" grpId="5"/>
      <p:bldP build="whole" bldLvl="1" animBg="1" rev="0" advAuto="0" spid="799" grpId="3"/>
      <p:bldP build="whole" bldLvl="1" animBg="1" rev="0" advAuto="0" spid="805" grpId="2"/>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18"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19"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820"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23" name="Group"/>
          <p:cNvGrpSpPr/>
          <p:nvPr/>
        </p:nvGrpSpPr>
        <p:grpSpPr>
          <a:xfrm>
            <a:off x="5596656" y="4094548"/>
            <a:ext cx="2931005" cy="4171099"/>
            <a:chOff x="0" y="0"/>
            <a:chExt cx="2931004" cy="4171098"/>
          </a:xfrm>
        </p:grpSpPr>
        <p:pic>
          <p:nvPicPr>
            <p:cNvPr id="821"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22"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24"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28" name="Group"/>
          <p:cNvGrpSpPr/>
          <p:nvPr/>
        </p:nvGrpSpPr>
        <p:grpSpPr>
          <a:xfrm>
            <a:off x="15538950" y="274279"/>
            <a:ext cx="7864938" cy="4873668"/>
            <a:chOff x="0" y="0"/>
            <a:chExt cx="7864937" cy="4873666"/>
          </a:xfrm>
        </p:grpSpPr>
        <p:pic>
          <p:nvPicPr>
            <p:cNvPr id="825"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26"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27"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29"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32" name="Group"/>
          <p:cNvGrpSpPr/>
          <p:nvPr/>
        </p:nvGrpSpPr>
        <p:grpSpPr>
          <a:xfrm>
            <a:off x="17092147" y="4440444"/>
            <a:ext cx="6502961" cy="3821979"/>
            <a:chOff x="0" y="0"/>
            <a:chExt cx="6502959" cy="3821977"/>
          </a:xfrm>
        </p:grpSpPr>
        <p:sp>
          <p:nvSpPr>
            <p:cNvPr id="830"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31"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33"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36" name="Group"/>
          <p:cNvGrpSpPr/>
          <p:nvPr/>
        </p:nvGrpSpPr>
        <p:grpSpPr>
          <a:xfrm>
            <a:off x="5596656" y="4094548"/>
            <a:ext cx="2931005" cy="4171099"/>
            <a:chOff x="0" y="0"/>
            <a:chExt cx="2931004" cy="4171098"/>
          </a:xfrm>
        </p:grpSpPr>
        <p:pic>
          <p:nvPicPr>
            <p:cNvPr id="834"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35"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824"/>
                                        </p:tgtEl>
                                      </p:cBhvr>
                                    </p:animEffect>
                                    <p:set>
                                      <p:cBhvr>
                                        <p:cTn id="7" fill="hold">
                                          <p:stCondLst>
                                            <p:cond delay="999"/>
                                          </p:stCondLst>
                                        </p:cTn>
                                        <p:tgtEl>
                                          <p:spTgt spid="824"/>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82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23"/>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32"/>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2" grpId="5"/>
      <p:bldP build="whole" bldLvl="1" animBg="1" rev="0" advAuto="0" spid="832" grpId="6"/>
      <p:bldP build="whole" bldLvl="1" animBg="1" rev="0" advAuto="0" spid="823" grpId="4"/>
      <p:bldP build="whole" bldLvl="1" animBg="1" rev="0" advAuto="0" spid="829" grpId="2"/>
      <p:bldP build="whole" bldLvl="1" animBg="1" rev="0" advAuto="0" spid="833" grpId="7"/>
      <p:bldP build="whole" bldLvl="1" animBg="1" rev="0" advAuto="0" spid="836" grpId="8"/>
      <p:bldP build="whole" bldLvl="1" animBg="1" rev="0" advAuto="0" spid="824" grpId="1"/>
    </p:bldLst>
  </p:timing>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39"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40"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41"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2"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3"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44"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45"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46"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4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40"/>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4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5" grpId="4"/>
      <p:bldP build="whole" bldLvl="1" animBg="1" rev="0" advAuto="0" spid="846" grpId="8"/>
      <p:bldP build="whole" bldLvl="1" animBg="1" rev="0" advAuto="0" spid="842" grpId="6"/>
      <p:bldP build="whole" bldLvl="1" animBg="1" rev="0" advAuto="0" spid="841" grpId="2"/>
      <p:bldP build="whole" bldLvl="1" animBg="1" rev="0" advAuto="0" spid="839" grpId="1"/>
      <p:bldP build="whole" bldLvl="1" animBg="1" rev="0" advAuto="0" spid="843" grpId="3"/>
      <p:bldP build="whole" bldLvl="1" animBg="1" rev="0" advAuto="0" spid="840" grpId="5"/>
      <p:bldP build="whole" bldLvl="1" animBg="1" rev="0" advAuto="0" spid="844" grpId="7"/>
    </p:bldLst>
  </p:timing>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51"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52"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53"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4"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5"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56"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eaching"/>
          <p:cNvSpPr txBox="1"/>
          <p:nvPr>
            <p:ph type="title"/>
          </p:nvPr>
        </p:nvSpPr>
        <p:spPr>
          <a:prstGeom prst="rect">
            <a:avLst/>
          </a:prstGeom>
        </p:spPr>
        <p:txBody>
          <a:bodyPr/>
          <a:lstStyle>
            <a:lvl1pPr defTabSz="742950">
              <a:defRPr sz="12600"/>
            </a:lvl1pPr>
          </a:lstStyle>
          <a:p>
            <a:pPr/>
            <a:r>
              <a:t>Teaching</a:t>
            </a:r>
          </a:p>
        </p:txBody>
      </p:sp>
      <p:sp>
        <p:nvSpPr>
          <p:cNvPr id="172"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73"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61"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862"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63"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4"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5"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866"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871"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Verifying Input"/>
          <p:cNvSpPr txBox="1"/>
          <p:nvPr>
            <p:ph type="title"/>
          </p:nvPr>
        </p:nvSpPr>
        <p:spPr>
          <a:prstGeom prst="rect">
            <a:avLst/>
          </a:prstGeom>
        </p:spPr>
        <p:txBody>
          <a:bodyPr/>
          <a:lstStyle>
            <a:lvl1pPr defTabSz="742950">
              <a:defRPr sz="12600"/>
            </a:lvl1pPr>
          </a:lstStyle>
          <a:p>
            <a:pPr/>
            <a:r>
              <a:t>Verifying Input</a:t>
            </a:r>
          </a:p>
        </p:txBody>
      </p:sp>
      <p:sp>
        <p:nvSpPr>
          <p:cNvPr id="876"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7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7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7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7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6" grpId="1"/>
    </p:bldLst>
  </p:timing>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Verifying Input"/>
          <p:cNvSpPr txBox="1"/>
          <p:nvPr>
            <p:ph type="title"/>
          </p:nvPr>
        </p:nvSpPr>
        <p:spPr>
          <a:prstGeom prst="rect">
            <a:avLst/>
          </a:prstGeom>
        </p:spPr>
        <p:txBody>
          <a:bodyPr/>
          <a:lstStyle>
            <a:lvl1pPr defTabSz="742950">
              <a:defRPr sz="12600"/>
            </a:lvl1pPr>
          </a:lstStyle>
          <a:p>
            <a:pPr/>
            <a:r>
              <a:t>Verifying Input</a:t>
            </a:r>
          </a:p>
        </p:txBody>
      </p:sp>
      <p:sp>
        <p:nvSpPr>
          <p:cNvPr id="879"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Verifying Input"/>
          <p:cNvSpPr txBox="1"/>
          <p:nvPr>
            <p:ph type="title"/>
          </p:nvPr>
        </p:nvSpPr>
        <p:spPr>
          <a:prstGeom prst="rect">
            <a:avLst/>
          </a:prstGeom>
        </p:spPr>
        <p:txBody>
          <a:bodyPr/>
          <a:lstStyle>
            <a:lvl1pPr defTabSz="742950">
              <a:defRPr sz="12600"/>
            </a:lvl1pPr>
          </a:lstStyle>
          <a:p>
            <a:pPr/>
            <a:r>
              <a:t>Verifying Input</a:t>
            </a:r>
          </a:p>
        </p:txBody>
      </p:sp>
      <p:sp>
        <p:nvSpPr>
          <p:cNvPr id="882"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Verifying Input"/>
          <p:cNvSpPr txBox="1"/>
          <p:nvPr>
            <p:ph type="title"/>
          </p:nvPr>
        </p:nvSpPr>
        <p:spPr>
          <a:prstGeom prst="rect">
            <a:avLst/>
          </a:prstGeom>
        </p:spPr>
        <p:txBody>
          <a:bodyPr/>
          <a:lstStyle>
            <a:lvl1pPr defTabSz="742950">
              <a:defRPr sz="12600"/>
            </a:lvl1pPr>
          </a:lstStyle>
          <a:p>
            <a:pPr/>
            <a:r>
              <a:t>Verifying Input</a:t>
            </a:r>
          </a:p>
        </p:txBody>
      </p:sp>
      <p:sp>
        <p:nvSpPr>
          <p:cNvPr id="885"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Verifying Input"/>
          <p:cNvSpPr txBox="1"/>
          <p:nvPr>
            <p:ph type="title"/>
          </p:nvPr>
        </p:nvSpPr>
        <p:spPr>
          <a:prstGeom prst="rect">
            <a:avLst/>
          </a:prstGeom>
        </p:spPr>
        <p:txBody>
          <a:bodyPr/>
          <a:lstStyle>
            <a:lvl1pPr defTabSz="742950">
              <a:defRPr sz="12600"/>
            </a:lvl1pPr>
          </a:lstStyle>
          <a:p>
            <a:pPr/>
            <a:r>
              <a:t>Verifying Input</a:t>
            </a:r>
          </a:p>
        </p:txBody>
      </p:sp>
      <p:sp>
        <p:nvSpPr>
          <p:cNvPr id="888"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Verifying Input"/>
          <p:cNvSpPr txBox="1"/>
          <p:nvPr>
            <p:ph type="title"/>
          </p:nvPr>
        </p:nvSpPr>
        <p:spPr>
          <a:prstGeom prst="rect">
            <a:avLst/>
          </a:prstGeom>
        </p:spPr>
        <p:txBody>
          <a:bodyPr/>
          <a:lstStyle>
            <a:lvl1pPr defTabSz="742950">
              <a:defRPr sz="12600"/>
            </a:lvl1pPr>
          </a:lstStyle>
          <a:p>
            <a:pPr/>
            <a:r>
              <a:t>Verifying Input</a:t>
            </a:r>
          </a:p>
        </p:txBody>
      </p:sp>
      <p:sp>
        <p:nvSpPr>
          <p:cNvPr id="891"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Exercise 3A &amp; B"/>
          <p:cNvSpPr txBox="1"/>
          <p:nvPr>
            <p:ph type="title"/>
          </p:nvPr>
        </p:nvSpPr>
        <p:spPr>
          <a:prstGeom prst="rect">
            <a:avLst/>
          </a:prstGeom>
        </p:spPr>
        <p:txBody>
          <a:bodyPr/>
          <a:lstStyle/>
          <a:p>
            <a:pPr/>
            <a:r>
              <a:t>Exercise 3A &amp; B</a:t>
            </a:r>
          </a:p>
        </p:txBody>
      </p:sp>
      <p:sp>
        <p:nvSpPr>
          <p:cNvPr id="894"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9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9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 name="Fun"/>
          <p:cNvSpPr txBox="1"/>
          <p:nvPr>
            <p:ph type="title"/>
          </p:nvPr>
        </p:nvSpPr>
        <p:spPr>
          <a:prstGeom prst="rect">
            <a:avLst/>
          </a:prstGeom>
        </p:spPr>
        <p:txBody>
          <a:bodyPr/>
          <a:lstStyle>
            <a:lvl1pPr defTabSz="742950">
              <a:defRPr sz="12600"/>
            </a:lvl1pPr>
          </a:lstStyle>
          <a:p>
            <a:pPr/>
            <a:r>
              <a:t>Fun</a:t>
            </a:r>
          </a:p>
        </p:txBody>
      </p:sp>
      <p:sp>
        <p:nvSpPr>
          <p:cNvPr id="176"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7"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Challenge Exercise 2D"/>
          <p:cNvSpPr txBox="1"/>
          <p:nvPr>
            <p:ph type="title"/>
          </p:nvPr>
        </p:nvSpPr>
        <p:spPr>
          <a:prstGeom prst="rect">
            <a:avLst/>
          </a:prstGeom>
        </p:spPr>
        <p:txBody>
          <a:bodyPr/>
          <a:lstStyle/>
          <a:p>
            <a:pPr/>
            <a:r>
              <a:t>Challenge Exercise 2D</a:t>
            </a:r>
          </a:p>
        </p:txBody>
      </p:sp>
      <p:sp>
        <p:nvSpPr>
          <p:cNvPr id="900"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90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90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01"/>
                </p:tgtEl>
              </p:cMediaNode>
            </p:video>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90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909"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910"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90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908"/>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909"/>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9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909"/>
                </p:tgtEl>
              </p:cMediaNode>
            </p:video>
            <p:video fullScrn="0">
              <p:cMediaNode mute="0" showWhenStopped="1" numSld="1" vol="100000">
                <p:cTn id="20" fill="hold" display="0">
                  <p:stCondLst>
                    <p:cond delay="indefinite"/>
                  </p:stCondLst>
                </p:cTn>
                <p:tgtEl>
                  <p:spTgt spid="908"/>
                </p:tgtEl>
              </p:cMediaNode>
            </p:video>
            <p:video fullScrn="0">
              <p:cMediaNode mute="0" showWhenStopped="1" numSld="1" vol="100000">
                <p:cTn id="21" fill="hold" display="0">
                  <p:stCondLst>
                    <p:cond delay="indefinite"/>
                  </p:stCondLst>
                </p:cTn>
                <p:tgtEl>
                  <p:spTgt spid="907"/>
                </p:tgtEl>
              </p:cMediaNode>
            </p:video>
            <p:video fullScrn="0">
              <p:cMediaNode mute="0" showWhenStopped="1" numSld="1" vol="100000">
                <p:cTn id="22" fill="hold" display="0">
                  <p:stCondLst>
                    <p:cond delay="indefinite"/>
                  </p:stCondLst>
                </p:cTn>
                <p:tgtEl>
                  <p:spTgt spid="9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emo"/>
          <p:cNvSpPr txBox="1"/>
          <p:nvPr>
            <p:ph type="title"/>
          </p:nvPr>
        </p:nvSpPr>
        <p:spPr>
          <a:prstGeom prst="rect">
            <a:avLst/>
          </a:prstGeom>
        </p:spPr>
        <p:txBody>
          <a:bodyPr/>
          <a:lstStyle/>
          <a:p>
            <a:pPr/>
            <a:r>
              <a:t>Demo</a:t>
            </a:r>
          </a:p>
        </p:txBody>
      </p:sp>
      <p:sp>
        <p:nvSpPr>
          <p:cNvPr id="180"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83"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Exercise 1A"/>
          <p:cNvSpPr txBox="1"/>
          <p:nvPr>
            <p:ph type="title"/>
          </p:nvPr>
        </p:nvSpPr>
        <p:spPr>
          <a:prstGeom prst="rect">
            <a:avLst/>
          </a:prstGeom>
        </p:spPr>
        <p:txBody>
          <a:bodyPr/>
          <a:lstStyle/>
          <a:p>
            <a:pPr/>
            <a:r>
              <a:t>Exercise 1A</a:t>
            </a:r>
          </a:p>
        </p:txBody>
      </p:sp>
      <p:sp>
        <p:nvSpPr>
          <p:cNvPr id="186" name="Create a new Shiny app…"/>
          <p:cNvSpPr txBox="1"/>
          <p:nvPr>
            <p:ph type="body" idx="1"/>
          </p:nvPr>
        </p:nvSpPr>
        <p:spPr>
          <a:xfrm>
            <a:off x="1778000" y="2735213"/>
            <a:ext cx="20828000" cy="10151593"/>
          </a:xfrm>
          <a:prstGeom prst="rect">
            <a:avLst/>
          </a:prstGeom>
        </p:spPr>
        <p:txBody>
          <a:bodyPr/>
          <a:lstStyle/>
          <a:p>
            <a:pPr marL="781050" indent="-781050" algn="l" defTabSz="676909">
              <a:buSzPct val="125000"/>
              <a:buChar char="•"/>
              <a:defRPr sz="5904"/>
            </a:pPr>
            <a:r>
              <a:t>Create a new Shiny app</a:t>
            </a:r>
          </a:p>
          <a:p>
            <a:pPr marL="781050" indent="-781050" algn="l" defTabSz="676909">
              <a:buSzPct val="125000"/>
              <a:buChar char="•"/>
              <a:defRPr sz="5904"/>
            </a:pPr>
            <a:r>
              <a:t>File &gt; New File &gt; Shiny web app</a:t>
            </a:r>
          </a:p>
          <a:p>
            <a:pPr marL="781050" indent="-781050" algn="l" defTabSz="676909">
              <a:buSzPct val="125000"/>
              <a:buChar char="•"/>
              <a:defRPr sz="5904"/>
            </a:pPr>
            <a:r>
              <a:t>Application Type: Single file</a:t>
            </a:r>
          </a:p>
          <a:p>
            <a:pPr marL="781050" indent="-781050" algn="l" defTabSz="676909">
              <a:buSzPct val="125000"/>
              <a:buChar char="•"/>
              <a:defRPr sz="5904"/>
            </a:pPr>
            <a:r>
              <a:t>Name: exercise1</a:t>
            </a:r>
          </a:p>
          <a:p>
            <a:pPr marL="781050" indent="-781050" algn="l" defTabSz="676909">
              <a:buSzPct val="125000"/>
              <a:buChar char="•"/>
              <a:defRPr sz="5904"/>
            </a:pPr>
            <a:r>
              <a:t>Run App</a:t>
            </a:r>
          </a:p>
          <a:p>
            <a:pPr algn="l" defTabSz="676909">
              <a:defRPr sz="5904"/>
            </a:pPr>
          </a:p>
          <a:p>
            <a:pPr algn="l" defTabSz="676909">
              <a:defRPr sz="5904"/>
            </a:pPr>
            <a:r>
              <a:rPr>
                <a:solidFill>
                  <a:schemeClr val="accent6">
                    <a:hueOff val="-119728"/>
                    <a:satOff val="5580"/>
                    <a:lumOff val="-12961"/>
                  </a:schemeClr>
                </a:solidFill>
              </a:rPr>
              <a:t>BONUS</a:t>
            </a:r>
            <a:r>
              <a:t> </a:t>
            </a:r>
          </a:p>
          <a:p>
            <a:pPr algn="l" defTabSz="676909">
              <a:defRPr sz="5904"/>
            </a:pPr>
            <a:r>
              <a:t>Change the x axis label and title on the plot in </a:t>
            </a:r>
            <a:r>
              <a:rPr>
                <a:latin typeface="Monaco"/>
                <a:ea typeface="Monaco"/>
                <a:cs typeface="Monaco"/>
                <a:sym typeface="Monaco"/>
              </a:rPr>
              <a:t>hist()</a:t>
            </a:r>
            <a:endParaRPr>
              <a:latin typeface="Courier"/>
              <a:ea typeface="Courier"/>
              <a:cs typeface="Courier"/>
              <a:sym typeface="Courier"/>
            </a:endParaRPr>
          </a:p>
          <a:p>
            <a:pPr marL="781050" indent="-781050" algn="l" defTabSz="676909">
              <a:buSzPct val="50000"/>
              <a:buChar char="•"/>
              <a:defRPr sz="5904">
                <a:latin typeface="Monaco"/>
                <a:ea typeface="Monaco"/>
                <a:cs typeface="Monaco"/>
                <a:sym typeface="Monaco"/>
              </a:defRPr>
            </a:pPr>
            <a:r>
              <a:t>xlab="Minutes between Eruptions"</a:t>
            </a:r>
          </a:p>
          <a:p>
            <a:pPr marL="781050" indent="-781050" algn="l" defTabSz="676909">
              <a:buSzPct val="50000"/>
              <a:buChar char="•"/>
              <a:defRPr sz="5904">
                <a:latin typeface="Monaco"/>
                <a:ea typeface="Monaco"/>
                <a:cs typeface="Monaco"/>
                <a:sym typeface="Monaco"/>
              </a:defRPr>
            </a:pPr>
            <a:r>
              <a:t>main="Waiting Time Distribution"</a:t>
            </a:r>
          </a:p>
        </p:txBody>
      </p:sp>
      <p:pic>
        <p:nvPicPr>
          <p:cNvPr id="18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90"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5"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1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8" name="Shiny Application Structure"/>
          <p:cNvSpPr txBox="1"/>
          <p:nvPr>
            <p:ph type="body" idx="14"/>
          </p:nvPr>
        </p:nvSpPr>
        <p:spPr>
          <a:prstGeom prst="rect">
            <a:avLst/>
          </a:prstGeom>
        </p:spPr>
        <p:txBody>
          <a:bodyPr/>
          <a:lstStyle/>
          <a:p>
            <a:pPr/>
            <a:r>
              <a:t>Shiny Application Structure</a:t>
            </a:r>
          </a:p>
        </p:txBody>
      </p:sp>
      <p:sp>
        <p:nvSpPr>
          <p:cNvPr id="219"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20"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21"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6"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7"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8"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9"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4"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5"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6"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7"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8"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9"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40"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5"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6"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7"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8"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9"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0"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5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53"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3"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4"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5"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5"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6"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7"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8"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9"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300"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1"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2"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3"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8"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Exercise 1B"/>
          <p:cNvSpPr txBox="1"/>
          <p:nvPr>
            <p:ph type="title"/>
          </p:nvPr>
        </p:nvSpPr>
        <p:spPr>
          <a:prstGeom prst="rect">
            <a:avLst/>
          </a:prstGeom>
        </p:spPr>
        <p:txBody>
          <a:bodyPr/>
          <a:lstStyle/>
          <a:p>
            <a:pPr/>
            <a:r>
              <a:t>Exercise 1B</a:t>
            </a:r>
          </a:p>
        </p:txBody>
      </p:sp>
      <p:sp>
        <p:nvSpPr>
          <p:cNvPr id="311" name="Using the app you created in the first exercise :…"/>
          <p:cNvSpPr txBox="1"/>
          <p:nvPr>
            <p:ph type="body" idx="1"/>
          </p:nvPr>
        </p:nvSpPr>
        <p:spPr>
          <a:xfrm>
            <a:off x="1778000" y="3363638"/>
            <a:ext cx="20828000" cy="9544045"/>
          </a:xfrm>
          <a:prstGeom prst="rect">
            <a:avLst/>
          </a:prstGeom>
        </p:spPr>
        <p:txBody>
          <a:bodyPr/>
          <a:lstStyle/>
          <a:p>
            <a:pPr algn="l" defTabSz="627379">
              <a:spcBef>
                <a:spcPts val="2200"/>
              </a:spcBef>
              <a:defRPr sz="5472"/>
            </a:pPr>
            <a:r>
              <a:t>Using the app you created in the first exercise :</a:t>
            </a:r>
          </a:p>
          <a:p>
            <a:pPr algn="l" defTabSz="627379">
              <a:defRPr sz="5472"/>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694944" algn="l" defTabSz="627379">
              <a:spcBef>
                <a:spcPts val="2200"/>
              </a:spcBef>
              <a:defRPr sz="5472"/>
            </a:pPr>
            <a:r>
              <a:t>&gt; Run app to see changes</a:t>
            </a:r>
          </a:p>
          <a:p>
            <a:pPr algn="l" defTabSz="627379">
              <a:defRPr sz="5472"/>
            </a:pPr>
            <a:r>
              <a:t>2. Change the </a:t>
            </a:r>
            <a:r>
              <a:rPr>
                <a:latin typeface="Monaco"/>
                <a:ea typeface="Monaco"/>
                <a:cs typeface="Monaco"/>
                <a:sym typeface="Monaco"/>
              </a:rPr>
              <a:t>sidebarPanel</a:t>
            </a:r>
            <a:r>
              <a:t> to </a:t>
            </a:r>
            <a:r>
              <a:rPr>
                <a:latin typeface="Monaco"/>
                <a:ea typeface="Monaco"/>
                <a:cs typeface="Monaco"/>
                <a:sym typeface="Monaco"/>
              </a:rPr>
              <a:t>wellPanel</a:t>
            </a:r>
          </a:p>
          <a:p>
            <a:pPr lvl="4" indent="694944" algn="l" defTabSz="627379">
              <a:spcBef>
                <a:spcPts val="2200"/>
              </a:spcBef>
              <a:defRPr sz="5472"/>
            </a:pPr>
            <a:r>
              <a:t>&gt; Run/Reload app to see changes</a:t>
            </a:r>
          </a:p>
          <a:p>
            <a:pPr algn="l" defTabSz="627379">
              <a:defRPr sz="5472"/>
            </a:pPr>
            <a:r>
              <a:t>3. Between the </a:t>
            </a:r>
            <a:r>
              <a:rPr>
                <a:latin typeface="Monaco"/>
                <a:ea typeface="Monaco"/>
                <a:cs typeface="Monaco"/>
                <a:sym typeface="Monaco"/>
              </a:rPr>
              <a:t>wellPanel</a:t>
            </a:r>
            <a:r>
              <a:t> and the </a:t>
            </a:r>
            <a:r>
              <a:rPr>
                <a:latin typeface="Monaco"/>
                <a:ea typeface="Monaco"/>
                <a:cs typeface="Monaco"/>
                <a:sym typeface="Monaco"/>
              </a:rPr>
              <a:t>mainPanel</a:t>
            </a:r>
            <a:r>
              <a:t>, </a:t>
            </a:r>
          </a:p>
          <a:p>
            <a:pPr lvl="4" indent="694944" algn="l" defTabSz="627379">
              <a:defRPr sz="5472"/>
            </a:pPr>
            <a:r>
              <a:t>insert a </a:t>
            </a:r>
            <a:r>
              <a:rPr>
                <a:latin typeface="Monaco"/>
                <a:ea typeface="Monaco"/>
                <a:cs typeface="Monaco"/>
                <a:sym typeface="Monaco"/>
              </a:rPr>
              <a:t>headerPanel("The Plot")</a:t>
            </a:r>
            <a:r>
              <a:t>.  Remember the comma.</a:t>
            </a:r>
          </a:p>
          <a:p>
            <a:pPr lvl="4" indent="694944" algn="l" defTabSz="627379">
              <a:defRPr sz="5472"/>
            </a:pPr>
            <a:r>
              <a:t>&gt; Run/Reload app to see changes</a:t>
            </a:r>
          </a:p>
        </p:txBody>
      </p:sp>
      <p:pic>
        <p:nvPicPr>
          <p:cNvPr id="31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wellPanel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21"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5" name="Group"/>
          <p:cNvGrpSpPr/>
          <p:nvPr/>
        </p:nvGrpSpPr>
        <p:grpSpPr>
          <a:xfrm>
            <a:off x="9129278" y="2937829"/>
            <a:ext cx="13500419" cy="2176382"/>
            <a:chOff x="0" y="0"/>
            <a:chExt cx="13500417" cy="2176380"/>
          </a:xfrm>
        </p:grpSpPr>
        <p:sp>
          <p:nvSpPr>
            <p:cNvPr id="322"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3"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4"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8"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1"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32"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33"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2"/>
      <p:bldP build="whole" bldLvl="1" animBg="1" rev="0" advAuto="0" spid="332"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6"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5305314" y="1035059"/>
            <a:ext cx="13773372" cy="2932734"/>
          </a:xfrm>
          <a:prstGeom prst="rect">
            <a:avLst/>
          </a:prstGeom>
          <a:ln w="12700">
            <a:miter lim="400000"/>
          </a:ln>
        </p:spPr>
      </p:pic>
      <p:sp>
        <p:nvSpPr>
          <p:cNvPr id="339" name="radioButtons(inputId = &quot;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nputId…"/>
          <p:cNvSpPr txBox="1"/>
          <p:nvPr>
            <p:ph type="body" idx="13"/>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42" name="Arrow"/>
          <p:cNvSpPr/>
          <p:nvPr/>
        </p:nvSpPr>
        <p:spPr>
          <a:xfrm>
            <a:off x="12553133" y="8527757"/>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45"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49" name="Group"/>
          <p:cNvGrpSpPr/>
          <p:nvPr/>
        </p:nvGrpSpPr>
        <p:grpSpPr>
          <a:xfrm>
            <a:off x="342042" y="9226340"/>
            <a:ext cx="12358427" cy="4288243"/>
            <a:chOff x="0" y="0"/>
            <a:chExt cx="12358426" cy="4288241"/>
          </a:xfrm>
        </p:grpSpPr>
        <p:sp>
          <p:nvSpPr>
            <p:cNvPr id="346"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7"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8"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54"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7"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58"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61" name="plotOutput(outputId=&quot;distPlot&quot;)"/>
          <p:cNvSpPr txBox="1"/>
          <p:nvPr/>
        </p:nvSpPr>
        <p:spPr>
          <a:xfrm>
            <a:off x="5509662" y="8595145"/>
            <a:ext cx="17749879"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outputId…"/>
          <p:cNvSpPr txBox="1"/>
          <p:nvPr>
            <p:ph type="body" idx="13"/>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64"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iny makes two list-like objects:…"/>
          <p:cNvSpPr txBox="1"/>
          <p:nvPr>
            <p:ph type="body" idx="13"/>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1"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2"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Exercise 1C"/>
          <p:cNvSpPr txBox="1"/>
          <p:nvPr>
            <p:ph type="title"/>
          </p:nvPr>
        </p:nvSpPr>
        <p:spPr>
          <a:prstGeom prst="rect">
            <a:avLst/>
          </a:prstGeom>
        </p:spPr>
        <p:txBody>
          <a:bodyPr/>
          <a:lstStyle/>
          <a:p>
            <a:pPr/>
            <a:r>
              <a:t>Exercise 1C</a:t>
            </a:r>
          </a:p>
        </p:txBody>
      </p:sp>
      <p:sp>
        <p:nvSpPr>
          <p:cNvPr id="378"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after the </a:t>
            </a:r>
            <a:r>
              <a:rPr>
                <a:latin typeface="Monaco"/>
                <a:ea typeface="Monaco"/>
                <a:cs typeface="Monaco"/>
                <a:sym typeface="Monaco"/>
              </a:rPr>
              <a:t>sliderInput</a:t>
            </a:r>
            <a:r>
              <a: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any errors.  Note: the radio input won't have an effect yet.</a:t>
            </a:r>
          </a:p>
        </p:txBody>
      </p:sp>
      <p:pic>
        <p:nvPicPr>
          <p:cNvPr id="37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3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9"/>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8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6"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89"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93" name="Group"/>
          <p:cNvGrpSpPr/>
          <p:nvPr/>
        </p:nvGrpSpPr>
        <p:grpSpPr>
          <a:xfrm>
            <a:off x="9053893" y="518079"/>
            <a:ext cx="13919311" cy="2786050"/>
            <a:chOff x="0" y="0"/>
            <a:chExt cx="13919310" cy="2786049"/>
          </a:xfrm>
        </p:grpSpPr>
        <p:sp>
          <p:nvSpPr>
            <p:cNvPr id="390"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1"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2" name="Shiny supplies…"/>
            <p:cNvSpPr txBox="1"/>
            <p:nvPr/>
          </p:nvSpPr>
          <p:spPr>
            <a:xfrm>
              <a:off x="8926740" y="-1"/>
              <a:ext cx="4992571" cy="248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01" name="Group"/>
          <p:cNvGrpSpPr/>
          <p:nvPr/>
        </p:nvGrpSpPr>
        <p:grpSpPr>
          <a:xfrm>
            <a:off x="3079867" y="2047464"/>
            <a:ext cx="11382749" cy="2763540"/>
            <a:chOff x="0" y="0"/>
            <a:chExt cx="11382747" cy="2763538"/>
          </a:xfrm>
        </p:grpSpPr>
        <p:sp>
          <p:nvSpPr>
            <p:cNvPr id="398" name="Line"/>
            <p:cNvSpPr/>
            <p:nvPr/>
          </p:nvSpPr>
          <p:spPr>
            <a:xfrm flipV="1">
              <a:off x="2815941" y="1122669"/>
              <a:ext cx="5786084" cy="535031"/>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9" name="Oval"/>
            <p:cNvSpPr/>
            <p:nvPr/>
          </p:nvSpPr>
          <p:spPr>
            <a:xfrm>
              <a:off x="8046925" y="0"/>
              <a:ext cx="3335823"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0" name="Oval"/>
            <p:cNvSpPr/>
            <p:nvPr/>
          </p:nvSpPr>
          <p:spPr>
            <a:xfrm>
              <a:off x="0" y="1493538"/>
              <a:ext cx="3335822"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09" name="Group"/>
          <p:cNvGrpSpPr/>
          <p:nvPr/>
        </p:nvGrpSpPr>
        <p:grpSpPr>
          <a:xfrm>
            <a:off x="1499275" y="4485925"/>
            <a:ext cx="8244772" cy="5297527"/>
            <a:chOff x="0" y="0"/>
            <a:chExt cx="8244770" cy="5297526"/>
          </a:xfrm>
        </p:grpSpPr>
        <p:sp>
          <p:nvSpPr>
            <p:cNvPr id="406"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7"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8"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chemeClr val="accent3"/>
                </a:solidFill>
              </a:rPr>
              <a: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3"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4" name="Oval"/>
          <p:cNvSpPr/>
          <p:nvPr/>
        </p:nvSpPr>
        <p:spPr>
          <a:xfrm>
            <a:off x="9491583" y="3462213"/>
            <a:ext cx="4761168" cy="1517932"/>
          </a:xfrm>
          <a:prstGeom prst="ellipse">
            <a:avLst/>
          </a:prstGeom>
          <a:ln w="1270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19"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4" name="Group"/>
          <p:cNvGrpSpPr/>
          <p:nvPr/>
        </p:nvGrpSpPr>
        <p:grpSpPr>
          <a:xfrm>
            <a:off x="6868761" y="3192336"/>
            <a:ext cx="9887290" cy="8391329"/>
            <a:chOff x="0" y="0"/>
            <a:chExt cx="9887288" cy="8391328"/>
          </a:xfrm>
        </p:grpSpPr>
        <p:sp>
          <p:nvSpPr>
            <p:cNvPr id="422"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3"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lvl="3"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8"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9"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0"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2"/>
      <p:bldP build="whole" bldLvl="1" animBg="1" rev="0" advAuto="0" spid="429"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1"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2"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lvl="8"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0"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1"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2"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3"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ui &lt;- fluidPage(…"/>
          <p:cNvSpPr txBox="1"/>
          <p:nvPr>
            <p:ph type="body" idx="13"/>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67" name="Group"/>
          <p:cNvGrpSpPr/>
          <p:nvPr/>
        </p:nvGrpSpPr>
        <p:grpSpPr>
          <a:xfrm>
            <a:off x="5868921" y="2705427"/>
            <a:ext cx="11657409" cy="8457452"/>
            <a:chOff x="0" y="0"/>
            <a:chExt cx="11657407" cy="8457450"/>
          </a:xfrm>
        </p:grpSpPr>
        <p:sp>
          <p:nvSpPr>
            <p:cNvPr id="464"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5"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6"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Exercise 1D"/>
          <p:cNvSpPr txBox="1"/>
          <p:nvPr>
            <p:ph type="title"/>
          </p:nvPr>
        </p:nvSpPr>
        <p:spPr>
          <a:prstGeom prst="rect">
            <a:avLst/>
          </a:prstGeom>
        </p:spPr>
        <p:txBody>
          <a:bodyPr/>
          <a:lstStyle/>
          <a:p>
            <a:pPr/>
            <a:r>
              <a:t>Exercise 1D</a:t>
            </a:r>
          </a:p>
        </p:txBody>
      </p:sp>
      <p:sp>
        <p:nvSpPr>
          <p:cNvPr id="470"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7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7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1"/>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a:t>
            </a:r>
            <a:r>
              <a:t>col = 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7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78"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3"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8"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1"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Exercise 2A &amp; B"/>
          <p:cNvSpPr txBox="1"/>
          <p:nvPr>
            <p:ph type="title"/>
          </p:nvPr>
        </p:nvSpPr>
        <p:spPr>
          <a:prstGeom prst="rect">
            <a:avLst/>
          </a:prstGeom>
        </p:spPr>
        <p:txBody>
          <a:bodyPr/>
          <a:lstStyle/>
          <a:p>
            <a:pPr/>
            <a:r>
              <a:t>Exercise 2A &amp; B</a:t>
            </a:r>
          </a:p>
        </p:txBody>
      </p:sp>
      <p:sp>
        <p:nvSpPr>
          <p:cNvPr id="494" name="exercises/exercise2/app.R…"/>
          <p:cNvSpPr txBox="1"/>
          <p:nvPr>
            <p:ph type="body" idx="1"/>
          </p:nvPr>
        </p:nvSpPr>
        <p:spPr>
          <a:xfrm>
            <a:off x="1288727" y="3000499"/>
            <a:ext cx="22407895" cy="10102378"/>
          </a:xfrm>
          <a:prstGeom prst="rect">
            <a:avLst/>
          </a:prstGeom>
        </p:spPr>
        <p:txBody>
          <a:bodyPr anchor="t"/>
          <a:lstStyle/>
          <a:p>
            <a:pPr algn="l" defTabSz="520065">
              <a:defRPr sz="4536"/>
            </a:pPr>
            <a:r>
              <a:t>exercises/exercise2/app.R</a:t>
            </a:r>
          </a:p>
          <a:p>
            <a:pPr algn="l" defTabSz="520065">
              <a:defRPr sz="4536"/>
            </a:pPr>
          </a:p>
          <a:p>
            <a:pPr algn="l" defTabSz="520065">
              <a:defRPr sz="4536"/>
            </a:pPr>
            <a:r>
              <a:rPr>
                <a:solidFill>
                  <a:schemeClr val="accent6"/>
                </a:solidFill>
              </a:rPr>
              <a:t>A: </a:t>
            </a:r>
            <a:r>
              <a:t>The code contains 3 errors — try to fix them and get the code to run.  Hint: check that names match between UI and server sections, look for missing commas.</a:t>
            </a:r>
          </a:p>
          <a:p>
            <a:pPr algn="l" defTabSz="520065">
              <a:defRPr sz="4536"/>
            </a:pPr>
          </a:p>
          <a:p>
            <a:pPr algn="l" defTabSz="520065">
              <a:spcBef>
                <a:spcPts val="2200"/>
              </a:spcBef>
              <a:defRPr sz="4536"/>
            </a:pPr>
            <a:r>
              <a:rPr>
                <a:solidFill>
                  <a:schemeClr val="accent6"/>
                </a:solidFill>
              </a:rPr>
              <a:t>B (challenge if time): </a:t>
            </a:r>
            <a:r>
              <a:t>Fill in the code to render a DataTable of the entire data set.</a:t>
            </a:r>
          </a:p>
          <a:p>
            <a:pPr lvl="1" marL="1000125" indent="-600075" algn="l" defTabSz="520065">
              <a:spcBef>
                <a:spcPts val="900"/>
              </a:spcBef>
              <a:buSzPct val="125000"/>
              <a:buChar char="•"/>
              <a:defRPr sz="4536"/>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00125" indent="-600075" algn="l" defTabSz="520065">
              <a:spcBef>
                <a:spcPts val="900"/>
              </a:spcBef>
              <a:buSzPct val="125000"/>
              <a:buChar char="•"/>
              <a:defRPr sz="4536"/>
            </a:pPr>
            <a:r>
              <a:t>Using the cheat sheet, what is the render function for a DataTable that goes with </a:t>
            </a:r>
            <a:r>
              <a:rPr>
                <a:latin typeface="Monaco"/>
                <a:ea typeface="Monaco"/>
                <a:cs typeface="Monaco"/>
                <a:sym typeface="Monaco"/>
              </a:rPr>
              <a:t>dataTableOutput</a:t>
            </a:r>
            <a:r>
              <a:t>?</a:t>
            </a:r>
          </a:p>
          <a:p>
            <a:pPr lvl="1" marL="1000125" indent="-600075" algn="l" defTabSz="520065">
              <a:spcBef>
                <a:spcPts val="900"/>
              </a:spcBef>
              <a:buSzPct val="125000"/>
              <a:buChar char="•"/>
              <a:defRPr sz="4536"/>
            </a:pPr>
            <a:r>
              <a:t>The only expr you need for the render function is the name of the data frame.   To find this, look at the top of the file for the line where the csv is imported.</a:t>
            </a:r>
          </a:p>
        </p:txBody>
      </p:sp>
      <p:pic>
        <p:nvPicPr>
          <p:cNvPr id="49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0000000" fill="hold"/>
                                        <p:tgtEl>
                                          <p:spTgt spid="4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shinyApp(ui = ui, server = server)</a:t>
            </a:r>
          </a:p>
        </p:txBody>
      </p:sp>
      <p:sp>
        <p:nvSpPr>
          <p:cNvPr id="500"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1"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2"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output$datatable1 &lt;- DT::renderDataTable(africadata)"/>
          <p:cNvSpPr txBox="1"/>
          <p:nvPr>
            <p:ph type="body" idx="13"/>
          </p:nvPr>
        </p:nvSpPr>
        <p:spPr>
          <a:xfrm>
            <a:off x="1167411" y="6366460"/>
            <a:ext cx="22049177" cy="983079"/>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5500">
                <a:solidFill>
                  <a:srgbClr val="000000"/>
                </a:solidFill>
                <a:latin typeface="Monaco"/>
                <a:ea typeface="Monaco"/>
                <a:cs typeface="Monaco"/>
                <a:sym typeface="Monaco"/>
              </a:defRPr>
            </a:lvl1pPr>
          </a:lstStyle>
          <a:p>
            <a:pPr/>
            <a:r>
              <a:t>output$datatable1 &lt;- DT::renderDataTable(africadata)</a:t>
            </a:r>
          </a:p>
        </p:txBody>
      </p:sp>
      <p:sp>
        <p:nvSpPr>
          <p:cNvPr id="507" name="From above, after library imports:…"/>
          <p:cNvSpPr txBox="1"/>
          <p:nvPr/>
        </p:nvSpPr>
        <p:spPr>
          <a:xfrm>
            <a:off x="3881777" y="10237186"/>
            <a:ext cx="20978404" cy="226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africadata &lt;- read_csv("africadata.csv")</a:t>
            </a:r>
            <a:r>
              <a:t> </a:t>
            </a:r>
          </a:p>
        </p:txBody>
      </p:sp>
      <p:sp>
        <p:nvSpPr>
          <p:cNvPr id="508" name="Line"/>
          <p:cNvSpPr/>
          <p:nvPr/>
        </p:nvSpPr>
        <p:spPr>
          <a:xfrm>
            <a:off x="6470945" y="7688833"/>
            <a:ext cx="14901195" cy="3594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1" name="Group"/>
          <p:cNvGrpSpPr/>
          <p:nvPr/>
        </p:nvGrpSpPr>
        <p:grpSpPr>
          <a:xfrm>
            <a:off x="1493715" y="911431"/>
            <a:ext cx="16156540" cy="5321646"/>
            <a:chOff x="0" y="0"/>
            <a:chExt cx="16156539" cy="5321644"/>
          </a:xfrm>
        </p:grpSpPr>
        <p:sp>
          <p:nvSpPr>
            <p:cNvPr id="509"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10"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africadata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16" name="Rectangle"/>
          <p:cNvSpPr/>
          <p:nvPr/>
        </p:nvSpPr>
        <p:spPr>
          <a:xfrm>
            <a:off x="981944" y="2084502"/>
            <a:ext cx="10790716"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19"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0"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1"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2" name="Oval"/>
          <p:cNvSpPr/>
          <p:nvPr/>
        </p:nvSpPr>
        <p:spPr>
          <a:xfrm>
            <a:off x="8057760"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3"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4"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525" name="Oval"/>
          <p:cNvSpPr/>
          <p:nvPr/>
        </p:nvSpPr>
        <p:spPr>
          <a:xfrm>
            <a:off x="5400693" y="9417822"/>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6" name="Line"/>
          <p:cNvSpPr/>
          <p:nvPr/>
        </p:nvSpPr>
        <p:spPr>
          <a:xfrm flipV="1">
            <a:off x="7362108" y="9333856"/>
            <a:ext cx="4313090" cy="422716"/>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7" name="output$plot1"/>
          <p:cNvSpPr txBox="1"/>
          <p:nvPr/>
        </p:nvSpPr>
        <p:spPr>
          <a:xfrm>
            <a:off x="11952037" y="8570704"/>
            <a:ext cx="6424688"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528"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9" name="Line"/>
          <p:cNvSpPr/>
          <p:nvPr/>
        </p:nvSpPr>
        <p:spPr>
          <a:xfrm flipV="1">
            <a:off x="10350510" y="10982607"/>
            <a:ext cx="4197753" cy="1021652"/>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30" name="output$datatable1"/>
          <p:cNvSpPr txBox="1"/>
          <p:nvPr/>
        </p:nvSpPr>
        <p:spPr>
          <a:xfrm>
            <a:off x="14633936" y="10230927"/>
            <a:ext cx="9054016"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2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2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2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52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53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52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0" grpId="7"/>
      <p:bldP build="whole" bldLvl="1" animBg="1" rev="0" advAuto="0" spid="523" grpId="2"/>
      <p:bldP build="whole" bldLvl="1" animBg="1" rev="0" advAuto="0" spid="526" grpId="6"/>
      <p:bldP build="whole" bldLvl="1" animBg="1" rev="0" advAuto="0" spid="524" grpId="1"/>
      <p:bldP build="whole" bldLvl="1" animBg="1" rev="0" advAuto="0" spid="527" grpId="4"/>
      <p:bldP build="whole" bldLvl="1" animBg="1" rev="0" advAuto="0" spid="528" grpId="9"/>
      <p:bldP build="whole" bldLvl="1" animBg="1" rev="0" advAuto="0" spid="529" grpId="8"/>
      <p:bldP build="whole" bldLvl="1" animBg="1" rev="0" advAuto="0" spid="525" grpId="5"/>
      <p:bldP build="whole" bldLvl="1" animBg="1" rev="0" advAuto="0" spid="522" grpId="3"/>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ggplot(africadata,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DT::renderDataTable(africadata)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39"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40"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41"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49" name="Group"/>
          <p:cNvGrpSpPr/>
          <p:nvPr/>
        </p:nvGrpSpPr>
        <p:grpSpPr>
          <a:xfrm>
            <a:off x="6012684" y="3545231"/>
            <a:ext cx="7458242" cy="9121484"/>
            <a:chOff x="0" y="0"/>
            <a:chExt cx="7458240" cy="9121482"/>
          </a:xfrm>
        </p:grpSpPr>
        <p:sp>
          <p:nvSpPr>
            <p:cNvPr id="542"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3"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4"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5"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46"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7"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8"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57" name="Group"/>
          <p:cNvGrpSpPr/>
          <p:nvPr/>
        </p:nvGrpSpPr>
        <p:grpSpPr>
          <a:xfrm>
            <a:off x="13524717" y="2908317"/>
            <a:ext cx="7039408" cy="6265393"/>
            <a:chOff x="0" y="0"/>
            <a:chExt cx="7039407" cy="6265392"/>
          </a:xfrm>
        </p:grpSpPr>
        <p:sp>
          <p:nvSpPr>
            <p:cNvPr id="550"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1"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2"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53"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54"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55"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56"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62" name="Group"/>
          <p:cNvGrpSpPr/>
          <p:nvPr/>
        </p:nvGrpSpPr>
        <p:grpSpPr>
          <a:xfrm>
            <a:off x="13990214" y="9728998"/>
            <a:ext cx="6911546" cy="3576671"/>
            <a:chOff x="0" y="0"/>
            <a:chExt cx="6911544" cy="3576669"/>
          </a:xfrm>
        </p:grpSpPr>
        <p:pic>
          <p:nvPicPr>
            <p:cNvPr id="558"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59"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60"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61"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2" grpId="3"/>
      <p:bldP build="whole" bldLvl="1" animBg="1" rev="0" advAuto="0" spid="549" grpId="1"/>
      <p:bldP build="whole" bldLvl="1" animBg="1" rev="0" advAuto="0" spid="557" grpId="2"/>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6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72" name="Shiny Application Structure"/>
          <p:cNvSpPr txBox="1"/>
          <p:nvPr>
            <p:ph type="body" idx="14"/>
          </p:nvPr>
        </p:nvSpPr>
        <p:spPr>
          <a:prstGeom prst="rect">
            <a:avLst/>
          </a:prstGeom>
        </p:spPr>
        <p:txBody>
          <a:bodyPr/>
          <a:lstStyle/>
          <a:p>
            <a:pPr/>
            <a:r>
              <a:t>Shiny Application Structure</a:t>
            </a:r>
          </a:p>
        </p:txBody>
      </p:sp>
      <p:sp>
        <p:nvSpPr>
          <p:cNvPr id="573"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76"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77"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82" name="Shiny Application Structure"/>
          <p:cNvSpPr txBox="1"/>
          <p:nvPr>
            <p:ph type="body" idx="14"/>
          </p:nvPr>
        </p:nvSpPr>
        <p:spPr>
          <a:prstGeom prst="rect">
            <a:avLst/>
          </a:prstGeom>
        </p:spPr>
        <p:txBody>
          <a:bodyPr/>
          <a:lstStyle/>
          <a:p>
            <a:pPr/>
            <a:r>
              <a:t>Shiny Application Structure</a:t>
            </a:r>
          </a:p>
        </p:txBody>
      </p:sp>
      <p:sp>
        <p:nvSpPr>
          <p:cNvPr id="583"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88" name="Shiny Application Structure"/>
          <p:cNvSpPr txBox="1"/>
          <p:nvPr>
            <p:ph type="body" idx="14"/>
          </p:nvPr>
        </p:nvSpPr>
        <p:spPr>
          <a:prstGeom prst="rect">
            <a:avLst/>
          </a:prstGeom>
        </p:spPr>
        <p:txBody>
          <a:bodyPr/>
          <a:lstStyle/>
          <a:p>
            <a:pPr/>
            <a:r>
              <a:t>Shiny Application Structure</a:t>
            </a:r>
          </a:p>
        </p:txBody>
      </p:sp>
      <p:sp>
        <p:nvSpPr>
          <p:cNvPr id="589"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0"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95" name="Shiny Application Structure"/>
          <p:cNvSpPr txBox="1"/>
          <p:nvPr>
            <p:ph type="body" idx="14"/>
          </p:nvPr>
        </p:nvSpPr>
        <p:spPr>
          <a:prstGeom prst="rect">
            <a:avLst/>
          </a:prstGeom>
        </p:spPr>
        <p:txBody>
          <a:bodyPr/>
          <a:lstStyle/>
          <a:p>
            <a:pPr/>
            <a:r>
              <a:t>Shiny Application Structure</a:t>
            </a:r>
          </a:p>
        </p:txBody>
      </p:sp>
      <p:sp>
        <p:nvSpPr>
          <p:cNvPr id="596"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7"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602" name="Shiny Application Structure"/>
          <p:cNvSpPr txBox="1"/>
          <p:nvPr>
            <p:ph type="body" idx="14"/>
          </p:nvPr>
        </p:nvSpPr>
        <p:spPr>
          <a:prstGeom prst="rect">
            <a:avLst/>
          </a:prstGeom>
        </p:spPr>
        <p:txBody>
          <a:bodyPr/>
          <a:lstStyle/>
          <a:p>
            <a:pPr/>
            <a:r>
              <a:t>Shiny Application Structure</a:t>
            </a:r>
          </a:p>
        </p:txBody>
      </p:sp>
      <p:sp>
        <p:nvSpPr>
          <p:cNvPr id="603"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604"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5"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Reactivity"/>
          <p:cNvSpPr txBox="1"/>
          <p:nvPr>
            <p:ph type="title"/>
          </p:nvPr>
        </p:nvSpPr>
        <p:spPr>
          <a:prstGeom prst="rect">
            <a:avLst/>
          </a:prstGeom>
        </p:spPr>
        <p:txBody>
          <a:bodyPr/>
          <a:lstStyle>
            <a:lvl1pPr defTabSz="742950">
              <a:defRPr sz="12600"/>
            </a:lvl1pPr>
          </a:lstStyle>
          <a:p>
            <a:pPr/>
            <a:r>
              <a:t>Reactivity</a:t>
            </a:r>
          </a:p>
        </p:txBody>
      </p:sp>
      <p:sp>
        <p:nvSpPr>
          <p:cNvPr id="610"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1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61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610">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610">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61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10"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4"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5"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